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6" r:id="rId9"/>
    <p:sldId id="270" r:id="rId10"/>
    <p:sldId id="263" r:id="rId11"/>
    <p:sldId id="271" r:id="rId12"/>
    <p:sldId id="267" r:id="rId13"/>
    <p:sldId id="268" r:id="rId14"/>
    <p:sldId id="265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042-02D7-0C4F-89A3-BD22900DB75A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E197-2AD9-E14B-88E1-F912373A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042-02D7-0C4F-89A3-BD22900DB75A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E197-2AD9-E14B-88E1-F912373A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042-02D7-0C4F-89A3-BD22900DB75A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E197-2AD9-E14B-88E1-F912373A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042-02D7-0C4F-89A3-BD22900DB75A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E197-2AD9-E14B-88E1-F912373A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042-02D7-0C4F-89A3-BD22900DB75A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E197-2AD9-E14B-88E1-F912373A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042-02D7-0C4F-89A3-BD22900DB75A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E197-2AD9-E14B-88E1-F912373A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042-02D7-0C4F-89A3-BD22900DB75A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E197-2AD9-E14B-88E1-F912373A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042-02D7-0C4F-89A3-BD22900DB75A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E197-2AD9-E14B-88E1-F912373A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042-02D7-0C4F-89A3-BD22900DB75A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E197-2AD9-E14B-88E1-F912373A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042-02D7-0C4F-89A3-BD22900DB75A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E197-2AD9-E14B-88E1-F912373A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042-02D7-0C4F-89A3-BD22900DB75A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E197-2AD9-E14B-88E1-F912373A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B042-02D7-0C4F-89A3-BD22900DB75A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9E197-2AD9-E14B-88E1-F912373A9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New Industrial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Expansion of Industry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-130290" y="0"/>
            <a:ext cx="92742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9929"/>
            <a:ext cx="5648948" cy="5027316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 the box provided on your notes you are going to make an advertisement for one of the new products/ inventions created during this time period. (You want people to buy it!)</a:t>
            </a:r>
          </a:p>
          <a:p>
            <a:r>
              <a:rPr lang="en-US" dirty="0" smtClean="0"/>
              <a:t>You need to name the product</a:t>
            </a:r>
          </a:p>
          <a:p>
            <a:r>
              <a:rPr lang="en-US" dirty="0" smtClean="0"/>
              <a:t>You need to mention the benefits</a:t>
            </a:r>
          </a:p>
          <a:p>
            <a:r>
              <a:rPr lang="en-US" dirty="0" smtClean="0"/>
              <a:t>You need an image (should be colorful and eye catching) </a:t>
            </a:r>
          </a:p>
          <a:p>
            <a:r>
              <a:rPr lang="en-US" dirty="0" smtClean="0"/>
              <a:t>You can choose: Steel, Barbed Wire, Telephone, Light bulb, Electricity, typewriter, Oil, etc.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7110" cy="221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148" y="1919929"/>
            <a:ext cx="3043146" cy="4206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Captains of Industry</a:t>
            </a:r>
            <a:r>
              <a:rPr lang="en-US" dirty="0" smtClean="0"/>
              <a:t>: </a:t>
            </a:r>
            <a:r>
              <a:rPr lang="en-US" dirty="0" smtClean="0"/>
              <a:t>A business </a:t>
            </a:r>
            <a:r>
              <a:rPr lang="en-US" dirty="0" smtClean="0"/>
              <a:t>leader whose means of </a:t>
            </a:r>
            <a:r>
              <a:rPr lang="en-US" dirty="0" smtClean="0"/>
              <a:t>gaining wealth contributes </a:t>
            </a:r>
            <a:r>
              <a:rPr lang="en-US" dirty="0" smtClean="0"/>
              <a:t>positively to the country in some way. (Increased productivity, more jobs, expansion of markets, philanthropy, etc)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Robber Barons</a:t>
            </a:r>
            <a:r>
              <a:rPr lang="en-US" dirty="0" smtClean="0"/>
              <a:t>: a disparaging term used to describe a powerful 19</a:t>
            </a:r>
            <a:r>
              <a:rPr lang="en-US" baseline="30000" dirty="0" smtClean="0"/>
              <a:t>th</a:t>
            </a:r>
            <a:r>
              <a:rPr lang="en-US" dirty="0" smtClean="0"/>
              <a:t> century businessman </a:t>
            </a:r>
            <a:r>
              <a:rPr lang="en-US" dirty="0" smtClean="0"/>
              <a:t>who </a:t>
            </a:r>
            <a:r>
              <a:rPr lang="en-US" dirty="0" smtClean="0"/>
              <a:t>used questionable and unethical practices to become powerful and wealthy.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82" y="-343637"/>
            <a:ext cx="6353902" cy="732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224" y="274638"/>
            <a:ext cx="43615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Big Business and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Rise of Industrial Moguls</a:t>
            </a:r>
          </a:p>
          <a:p>
            <a:r>
              <a:rPr lang="en-US" dirty="0" smtClean="0"/>
              <a:t>Andrew Carnegie: Immigrant from Scotland- Rags to Riches</a:t>
            </a:r>
          </a:p>
          <a:p>
            <a:pPr lvl="1"/>
            <a:r>
              <a:rPr lang="en-US" dirty="0" smtClean="0"/>
              <a:t>Developed the Carnegie Steel Company which, by 1899 manufactured more steel than all the factories in Great Britain</a:t>
            </a:r>
          </a:p>
          <a:p>
            <a:pPr lvl="1"/>
            <a:r>
              <a:rPr lang="en-US" dirty="0" smtClean="0"/>
              <a:t>It succeeded because of his management process</a:t>
            </a:r>
          </a:p>
          <a:p>
            <a:pPr lvl="2"/>
            <a:r>
              <a:rPr lang="en-US" dirty="0" smtClean="0"/>
              <a:t>New Machinery</a:t>
            </a:r>
          </a:p>
          <a:p>
            <a:pPr lvl="2"/>
            <a:r>
              <a:rPr lang="en-US" dirty="0" smtClean="0"/>
              <a:t>Accounting Systems to keep track of prices</a:t>
            </a:r>
          </a:p>
          <a:p>
            <a:pPr lvl="2"/>
            <a:r>
              <a:rPr lang="en-US" dirty="0" smtClean="0"/>
              <a:t>Encourage Competition</a:t>
            </a:r>
          </a:p>
          <a:p>
            <a:pPr lvl="2"/>
            <a:r>
              <a:rPr lang="en-US" dirty="0" smtClean="0"/>
              <a:t>Attracted people by offering them stock in the company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713397" cy="27109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and 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Corporate Abuse, mismanagement, Overbuilding, and Competition pushed many railroads into bankruptcy</a:t>
            </a:r>
          </a:p>
          <a:p>
            <a:r>
              <a:rPr lang="en-US" dirty="0" smtClean="0"/>
              <a:t>The Panic of 1893 allowed financial companies like JP Morgan and Company to reorganize and gain control of the railroads.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26" y="4406900"/>
            <a:ext cx="3314700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Resources Fuel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1920’s, only 60 years after the Civil War, the U.S.A was the leading industrial power in the world.</a:t>
            </a:r>
          </a:p>
          <a:p>
            <a:r>
              <a:rPr lang="en-US" dirty="0" smtClean="0"/>
              <a:t>How did this happen?</a:t>
            </a:r>
          </a:p>
          <a:p>
            <a:pPr lvl="2"/>
            <a:r>
              <a:rPr lang="en-US" dirty="0" smtClean="0"/>
              <a:t>Wealth of Natural Resources</a:t>
            </a:r>
          </a:p>
          <a:p>
            <a:pPr lvl="2"/>
            <a:r>
              <a:rPr lang="en-US" dirty="0" smtClean="0"/>
              <a:t>Government Support for </a:t>
            </a:r>
          </a:p>
          <a:p>
            <a:pPr lvl="2">
              <a:buNone/>
            </a:pPr>
            <a:r>
              <a:rPr lang="en-US" dirty="0" smtClean="0"/>
              <a:t>	Business</a:t>
            </a:r>
          </a:p>
          <a:p>
            <a:pPr lvl="2"/>
            <a:r>
              <a:rPr lang="en-US" dirty="0" smtClean="0"/>
              <a:t>Growing Urban Population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014" y="3083630"/>
            <a:ext cx="4139222" cy="3314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Discoveries/Inventions: </a:t>
            </a:r>
            <a:r>
              <a:rPr lang="en-US" smtClean="0"/>
              <a:t>Black Gold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 Gold:</a:t>
            </a:r>
          </a:p>
          <a:p>
            <a:pPr lvl="2"/>
            <a:r>
              <a:rPr lang="en-US" dirty="0" smtClean="0"/>
              <a:t>1840-1860: Oil used for kerosene to light lamps</a:t>
            </a:r>
          </a:p>
          <a:p>
            <a:pPr lvl="2"/>
            <a:r>
              <a:rPr lang="en-US" dirty="0" smtClean="0"/>
              <a:t>1859: Edwin L. Drake-used a steam engine to drill for oil which started an oil boom.</a:t>
            </a:r>
          </a:p>
          <a:p>
            <a:pPr lvl="3"/>
            <a:r>
              <a:rPr lang="en-US" dirty="0" smtClean="0"/>
              <a:t>Eventually used for gasoline</a:t>
            </a:r>
          </a:p>
          <a:p>
            <a:pPr lvl="3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9" y="1417637"/>
            <a:ext cx="5333353" cy="470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Discoveries: Bessemer Steel Process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029" y="1417638"/>
            <a:ext cx="4707971" cy="3450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28" y="3996039"/>
            <a:ext cx="4707971" cy="326070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Removed carbon from Iron to create Steel</a:t>
            </a:r>
          </a:p>
          <a:p>
            <a:r>
              <a:rPr lang="en-US" dirty="0" smtClean="0"/>
              <a:t>Steel used to make:</a:t>
            </a:r>
          </a:p>
          <a:p>
            <a:pPr lvl="1"/>
            <a:r>
              <a:rPr lang="en-US" dirty="0" smtClean="0"/>
              <a:t>Skyscrapers</a:t>
            </a:r>
          </a:p>
          <a:p>
            <a:pPr lvl="1"/>
            <a:r>
              <a:rPr lang="en-US" dirty="0" smtClean="0"/>
              <a:t>Bridges</a:t>
            </a:r>
          </a:p>
          <a:p>
            <a:pPr lvl="1"/>
            <a:r>
              <a:rPr lang="en-US" dirty="0" smtClean="0"/>
              <a:t>Railroads</a:t>
            </a:r>
          </a:p>
          <a:p>
            <a:pPr lvl="1"/>
            <a:r>
              <a:rPr lang="en-US" dirty="0" smtClean="0"/>
              <a:t>Barbed Wire</a:t>
            </a:r>
          </a:p>
          <a:p>
            <a:pPr lvl="1"/>
            <a:r>
              <a:rPr lang="en-US" dirty="0" smtClean="0"/>
              <a:t>Steel Plow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313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Invention: The Light Bulb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Power of Electricity</a:t>
            </a:r>
          </a:p>
          <a:p>
            <a:pPr lvl="1"/>
            <a:r>
              <a:rPr lang="en-US" dirty="0" smtClean="0"/>
              <a:t>1880 Thomas Edison patented the light bulb</a:t>
            </a:r>
          </a:p>
          <a:p>
            <a:r>
              <a:rPr lang="en-US" dirty="0" smtClean="0"/>
              <a:t>He later invented a system for distributing electric power which led to:</a:t>
            </a:r>
          </a:p>
          <a:p>
            <a:pPr lvl="1"/>
            <a:r>
              <a:rPr lang="en-US" dirty="0" smtClean="0"/>
              <a:t>Fans</a:t>
            </a:r>
          </a:p>
          <a:p>
            <a:pPr lvl="1"/>
            <a:r>
              <a:rPr lang="en-US" dirty="0" smtClean="0"/>
              <a:t>Streetcars: Urban Travel</a:t>
            </a:r>
          </a:p>
          <a:p>
            <a:pPr lvl="1"/>
            <a:r>
              <a:rPr lang="en-US" dirty="0" smtClean="0"/>
              <a:t>New Locations for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 Manufacturing Plants</a:t>
            </a:r>
          </a:p>
          <a:p>
            <a:pPr lvl="1"/>
            <a:r>
              <a:rPr lang="en-US" dirty="0" smtClean="0"/>
              <a:t>In Home:</a:t>
            </a:r>
          </a:p>
          <a:p>
            <a:pPr lvl="2"/>
            <a:r>
              <a:rPr lang="en-US" dirty="0" smtClean="0"/>
              <a:t>Electronic appliances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352" y="3305804"/>
            <a:ext cx="4973177" cy="2820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373" y="0"/>
            <a:ext cx="2032627" cy="2192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Invention: Typewriter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Christopher Sholes</a:t>
            </a:r>
          </a:p>
          <a:p>
            <a:pPr lvl="1"/>
            <a:r>
              <a:rPr lang="en-US" dirty="0" smtClean="0"/>
              <a:t>Invented the Typewriter</a:t>
            </a:r>
          </a:p>
          <a:p>
            <a:pPr lvl="1"/>
            <a:r>
              <a:rPr lang="en-US" dirty="0" smtClean="0"/>
              <a:t>Seen as a woman’s job</a:t>
            </a:r>
          </a:p>
          <a:p>
            <a:pPr lvl="1"/>
            <a:r>
              <a:rPr lang="en-US" dirty="0" smtClean="0"/>
              <a:t>More women in the workforce</a:t>
            </a:r>
          </a:p>
          <a:p>
            <a:pPr lvl="1"/>
            <a:r>
              <a:rPr lang="en-US" dirty="0" smtClean="0"/>
              <a:t>Secretary/Newspapers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950" y="1600200"/>
            <a:ext cx="3735907" cy="5144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Invention: The Telephone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Alexander Graham Bell</a:t>
            </a:r>
          </a:p>
          <a:p>
            <a:pPr lvl="1"/>
            <a:r>
              <a:rPr lang="en-US" dirty="0" smtClean="0"/>
              <a:t>Telephone</a:t>
            </a:r>
          </a:p>
          <a:p>
            <a:pPr lvl="1"/>
            <a:r>
              <a:rPr lang="en-US" dirty="0" smtClean="0"/>
              <a:t>Opened the door for worldwide communication</a:t>
            </a:r>
          </a:p>
          <a:p>
            <a:pPr lvl="1"/>
            <a:r>
              <a:rPr lang="en-US" dirty="0" smtClean="0"/>
              <a:t>New jobs for women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038600" cy="524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Darwinism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206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Social Darwinism: Developed from Charles Darwin’s theory of biological evolution</a:t>
            </a:r>
          </a:p>
          <a:p>
            <a:pPr lvl="1"/>
            <a:r>
              <a:rPr lang="en-US" dirty="0" smtClean="0"/>
              <a:t>Natural Selection and Survival of the Fittest</a:t>
            </a:r>
          </a:p>
          <a:p>
            <a:r>
              <a:rPr lang="en-US" dirty="0" smtClean="0"/>
              <a:t>Justified </a:t>
            </a:r>
            <a:r>
              <a:rPr lang="en-US" i="1" dirty="0" smtClean="0"/>
              <a:t>Laissez-faire (</a:t>
            </a:r>
            <a:r>
              <a:rPr lang="en-US" dirty="0" smtClean="0"/>
              <a:t>allow to do) which meant the marketplace should not be regulated</a:t>
            </a:r>
            <a:r>
              <a:rPr lang="en-US" dirty="0"/>
              <a:t>-</a:t>
            </a:r>
            <a:r>
              <a:rPr lang="en-US" dirty="0" smtClean="0"/>
              <a:t>government shouldn’t intervene</a:t>
            </a:r>
          </a:p>
          <a:p>
            <a:r>
              <a:rPr lang="en-US" dirty="0" smtClean="0"/>
              <a:t>Appealed to the Millionaires and the Protestant work-ethic: 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9260" y="1417637"/>
            <a:ext cx="3354740" cy="51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and Vertical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39021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Raw Materials, fields, forests, and farms</a:t>
            </a:r>
          </a:p>
          <a:p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Production and processing</a:t>
            </a:r>
          </a:p>
          <a:p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Shipping and transportation, delivery to customers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6388" y="3120808"/>
            <a:ext cx="1926150" cy="135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5634" y="3026409"/>
            <a:ext cx="2234972" cy="156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1365" y="3078226"/>
            <a:ext cx="1986853" cy="13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1365" y="4460411"/>
            <a:ext cx="2047875" cy="146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0159" y="4460411"/>
            <a:ext cx="2098690" cy="14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7016" y="4471988"/>
            <a:ext cx="205359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50159" y="1419702"/>
            <a:ext cx="1633957" cy="170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0606" y="1292442"/>
            <a:ext cx="1756194" cy="182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69684" y="1417638"/>
            <a:ext cx="1573212" cy="163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Freeform 32"/>
          <p:cNvSpPr/>
          <p:nvPr/>
        </p:nvSpPr>
        <p:spPr>
          <a:xfrm>
            <a:off x="61455" y="1311164"/>
            <a:ext cx="8808558" cy="5101245"/>
          </a:xfrm>
          <a:custGeom>
            <a:avLst/>
            <a:gdLst>
              <a:gd name="connsiteX0" fmla="*/ 389215 w 8808558"/>
              <a:gd name="connsiteY0" fmla="*/ 143408 h 5101245"/>
              <a:gd name="connsiteX1" fmla="*/ 471155 w 8808558"/>
              <a:gd name="connsiteY1" fmla="*/ 122921 h 5101245"/>
              <a:gd name="connsiteX2" fmla="*/ 983281 w 8808558"/>
              <a:gd name="connsiteY2" fmla="*/ 163895 h 5101245"/>
              <a:gd name="connsiteX3" fmla="*/ 1188131 w 8808558"/>
              <a:gd name="connsiteY3" fmla="*/ 204869 h 5101245"/>
              <a:gd name="connsiteX4" fmla="*/ 1884622 w 8808558"/>
              <a:gd name="connsiteY4" fmla="*/ 163895 h 5101245"/>
              <a:gd name="connsiteX5" fmla="*/ 2028017 w 8808558"/>
              <a:gd name="connsiteY5" fmla="*/ 102434 h 5101245"/>
              <a:gd name="connsiteX6" fmla="*/ 2150927 w 8808558"/>
              <a:gd name="connsiteY6" fmla="*/ 61460 h 5101245"/>
              <a:gd name="connsiteX7" fmla="*/ 2212382 w 8808558"/>
              <a:gd name="connsiteY7" fmla="*/ 40973 h 5101245"/>
              <a:gd name="connsiteX8" fmla="*/ 2273837 w 8808558"/>
              <a:gd name="connsiteY8" fmla="*/ 20486 h 5101245"/>
              <a:gd name="connsiteX9" fmla="*/ 2540142 w 8808558"/>
              <a:gd name="connsiteY9" fmla="*/ 81947 h 5101245"/>
              <a:gd name="connsiteX10" fmla="*/ 2724507 w 8808558"/>
              <a:gd name="connsiteY10" fmla="*/ 143408 h 5101245"/>
              <a:gd name="connsiteX11" fmla="*/ 2826933 w 8808558"/>
              <a:gd name="connsiteY11" fmla="*/ 163895 h 5101245"/>
              <a:gd name="connsiteX12" fmla="*/ 3052268 w 8808558"/>
              <a:gd name="connsiteY12" fmla="*/ 225356 h 5101245"/>
              <a:gd name="connsiteX13" fmla="*/ 3175178 w 8808558"/>
              <a:gd name="connsiteY13" fmla="*/ 245843 h 5101245"/>
              <a:gd name="connsiteX14" fmla="*/ 3502938 w 8808558"/>
              <a:gd name="connsiteY14" fmla="*/ 225356 h 5101245"/>
              <a:gd name="connsiteX15" fmla="*/ 3605363 w 8808558"/>
              <a:gd name="connsiteY15" fmla="*/ 163895 h 5101245"/>
              <a:gd name="connsiteX16" fmla="*/ 3687303 w 8808558"/>
              <a:gd name="connsiteY16" fmla="*/ 143408 h 5101245"/>
              <a:gd name="connsiteX17" fmla="*/ 3748758 w 8808558"/>
              <a:gd name="connsiteY17" fmla="*/ 102434 h 5101245"/>
              <a:gd name="connsiteX18" fmla="*/ 3912639 w 8808558"/>
              <a:gd name="connsiteY18" fmla="*/ 61460 h 5101245"/>
              <a:gd name="connsiteX19" fmla="*/ 8726618 w 8808558"/>
              <a:gd name="connsiteY19" fmla="*/ 0 h 5101245"/>
              <a:gd name="connsiteX20" fmla="*/ 8706133 w 8808558"/>
              <a:gd name="connsiteY20" fmla="*/ 1864310 h 5101245"/>
              <a:gd name="connsiteX21" fmla="*/ 81940 w 8808558"/>
              <a:gd name="connsiteY21" fmla="*/ 1884797 h 5101245"/>
              <a:gd name="connsiteX22" fmla="*/ 40970 w 8808558"/>
              <a:gd name="connsiteY22" fmla="*/ 102434 h 5101245"/>
              <a:gd name="connsiteX23" fmla="*/ 3769243 w 8808558"/>
              <a:gd name="connsiteY23" fmla="*/ 61460 h 5101245"/>
              <a:gd name="connsiteX24" fmla="*/ 3769243 w 8808558"/>
              <a:gd name="connsiteY24" fmla="*/ 61460 h 5101245"/>
              <a:gd name="connsiteX25" fmla="*/ 8808558 w 8808558"/>
              <a:gd name="connsiteY25" fmla="*/ 20486 h 5101245"/>
              <a:gd name="connsiteX26" fmla="*/ 8726618 w 8808558"/>
              <a:gd name="connsiteY26" fmla="*/ 5101245 h 5101245"/>
              <a:gd name="connsiteX27" fmla="*/ 0 w 8808558"/>
              <a:gd name="connsiteY27" fmla="*/ 5039784 h 5101245"/>
              <a:gd name="connsiteX28" fmla="*/ 20485 w 8808558"/>
              <a:gd name="connsiteY28" fmla="*/ 3277908 h 5101245"/>
              <a:gd name="connsiteX29" fmla="*/ 8726618 w 8808558"/>
              <a:gd name="connsiteY29" fmla="*/ 3277908 h 5101245"/>
              <a:gd name="connsiteX30" fmla="*/ 8685648 w 8808558"/>
              <a:gd name="connsiteY30" fmla="*/ 1884797 h 5101245"/>
              <a:gd name="connsiteX31" fmla="*/ 81940 w 8808558"/>
              <a:gd name="connsiteY31" fmla="*/ 1884797 h 5101245"/>
              <a:gd name="connsiteX32" fmla="*/ 20485 w 8808558"/>
              <a:gd name="connsiteY32" fmla="*/ 3298395 h 510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558" h="5101245">
                <a:moveTo>
                  <a:pt x="389215" y="143408"/>
                </a:moveTo>
                <a:cubicBezTo>
                  <a:pt x="416528" y="136579"/>
                  <a:pt x="443001" y="122921"/>
                  <a:pt x="471155" y="122921"/>
                </a:cubicBezTo>
                <a:cubicBezTo>
                  <a:pt x="693698" y="122921"/>
                  <a:pt x="798767" y="129295"/>
                  <a:pt x="983281" y="163895"/>
                </a:cubicBezTo>
                <a:cubicBezTo>
                  <a:pt x="1051724" y="176729"/>
                  <a:pt x="1188131" y="204869"/>
                  <a:pt x="1188131" y="204869"/>
                </a:cubicBezTo>
                <a:cubicBezTo>
                  <a:pt x="1340631" y="199003"/>
                  <a:pt x="1679272" y="201235"/>
                  <a:pt x="1884622" y="163895"/>
                </a:cubicBezTo>
                <a:cubicBezTo>
                  <a:pt x="1945067" y="152904"/>
                  <a:pt x="1969163" y="125978"/>
                  <a:pt x="2028017" y="102434"/>
                </a:cubicBezTo>
                <a:cubicBezTo>
                  <a:pt x="2068114" y="86394"/>
                  <a:pt x="2109957" y="75118"/>
                  <a:pt x="2150927" y="61460"/>
                </a:cubicBezTo>
                <a:lnTo>
                  <a:pt x="2212382" y="40973"/>
                </a:lnTo>
                <a:lnTo>
                  <a:pt x="2273837" y="20486"/>
                </a:lnTo>
                <a:cubicBezTo>
                  <a:pt x="2362605" y="40973"/>
                  <a:pt x="2452251" y="57974"/>
                  <a:pt x="2540142" y="81947"/>
                </a:cubicBezTo>
                <a:cubicBezTo>
                  <a:pt x="2602639" y="98993"/>
                  <a:pt x="2660985" y="130703"/>
                  <a:pt x="2724507" y="143408"/>
                </a:cubicBezTo>
                <a:cubicBezTo>
                  <a:pt x="2758649" y="150237"/>
                  <a:pt x="2793155" y="155450"/>
                  <a:pt x="2826933" y="163895"/>
                </a:cubicBezTo>
                <a:cubicBezTo>
                  <a:pt x="2985803" y="203616"/>
                  <a:pt x="2752709" y="175425"/>
                  <a:pt x="3052268" y="225356"/>
                </a:cubicBezTo>
                <a:lnTo>
                  <a:pt x="3175178" y="245843"/>
                </a:lnTo>
                <a:cubicBezTo>
                  <a:pt x="3284431" y="239014"/>
                  <a:pt x="3395405" y="245840"/>
                  <a:pt x="3502938" y="225356"/>
                </a:cubicBezTo>
                <a:cubicBezTo>
                  <a:pt x="3542051" y="217905"/>
                  <a:pt x="3568979" y="180067"/>
                  <a:pt x="3605363" y="163895"/>
                </a:cubicBezTo>
                <a:cubicBezTo>
                  <a:pt x="3631090" y="152460"/>
                  <a:pt x="3659990" y="150237"/>
                  <a:pt x="3687303" y="143408"/>
                </a:cubicBezTo>
                <a:cubicBezTo>
                  <a:pt x="3707788" y="129750"/>
                  <a:pt x="3726260" y="112434"/>
                  <a:pt x="3748758" y="102434"/>
                </a:cubicBezTo>
                <a:cubicBezTo>
                  <a:pt x="3850658" y="57141"/>
                  <a:pt x="3839223" y="61460"/>
                  <a:pt x="3912639" y="61460"/>
                </a:cubicBezTo>
                <a:lnTo>
                  <a:pt x="8726618" y="0"/>
                </a:lnTo>
                <a:lnTo>
                  <a:pt x="8706133" y="1864310"/>
                </a:lnTo>
                <a:lnTo>
                  <a:pt x="81940" y="1884797"/>
                </a:lnTo>
                <a:lnTo>
                  <a:pt x="40970" y="102434"/>
                </a:lnTo>
                <a:lnTo>
                  <a:pt x="3769243" y="61460"/>
                </a:lnTo>
                <a:lnTo>
                  <a:pt x="3769243" y="61460"/>
                </a:lnTo>
                <a:lnTo>
                  <a:pt x="8808558" y="20486"/>
                </a:lnTo>
                <a:lnTo>
                  <a:pt x="8726618" y="5101245"/>
                </a:lnTo>
                <a:lnTo>
                  <a:pt x="0" y="5039784"/>
                </a:lnTo>
                <a:lnTo>
                  <a:pt x="20485" y="3277908"/>
                </a:lnTo>
                <a:lnTo>
                  <a:pt x="8726618" y="3277908"/>
                </a:lnTo>
                <a:lnTo>
                  <a:pt x="8685648" y="1884797"/>
                </a:lnTo>
                <a:lnTo>
                  <a:pt x="81940" y="1884797"/>
                </a:lnTo>
                <a:lnTo>
                  <a:pt x="20485" y="329839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3" idx="10"/>
          </p:cNvCxnSpPr>
          <p:nvPr/>
        </p:nvCxnSpPr>
        <p:spPr>
          <a:xfrm>
            <a:off x="2785962" y="1454572"/>
            <a:ext cx="59633" cy="4957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326394" y="3861785"/>
            <a:ext cx="510124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260742" y="3862579"/>
            <a:ext cx="510124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504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 New Industrial Age</vt:lpstr>
      <vt:lpstr>Natural Resources Fuel Industrialization</vt:lpstr>
      <vt:lpstr>Discoveries/Inventions: Black Gold</vt:lpstr>
      <vt:lpstr>Discoveries: Bessemer Steel Process</vt:lpstr>
      <vt:lpstr>Invention: The Light Bulb     </vt:lpstr>
      <vt:lpstr>Invention: Typewriter</vt:lpstr>
      <vt:lpstr>Invention: The Telephone</vt:lpstr>
      <vt:lpstr>Social Darwinism</vt:lpstr>
      <vt:lpstr>Horizontal and Vertical Integration</vt:lpstr>
      <vt:lpstr>ADVERTISEMENT</vt:lpstr>
      <vt:lpstr>Definitions</vt:lpstr>
      <vt:lpstr>Slide 12</vt:lpstr>
      <vt:lpstr>Slide 13</vt:lpstr>
      <vt:lpstr>Big Business and Labor</vt:lpstr>
      <vt:lpstr>Panic and Consolidation</vt:lpstr>
    </vt:vector>
  </TitlesOfParts>
  <Company>UC Davis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Industrial Age</dc:title>
  <dc:creator>Cassia Edwards</dc:creator>
  <cp:lastModifiedBy>cbradbury</cp:lastModifiedBy>
  <cp:revision>16</cp:revision>
  <dcterms:created xsi:type="dcterms:W3CDTF">2014-11-19T04:51:39Z</dcterms:created>
  <dcterms:modified xsi:type="dcterms:W3CDTF">2016-11-28T20:51:27Z</dcterms:modified>
</cp:coreProperties>
</file>